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12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04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88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02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05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43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19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55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16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75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08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B2FB-1C7B-4DE9-834C-9E4C0C845865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6CE73-BFBB-4826-BF22-B831DE6B7FC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64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Rôle de la commune dans la gestion et le suivi des ouvrages</a:t>
            </a:r>
            <a:endParaRPr lang="fr-FR" b="1" dirty="0"/>
          </a:p>
        </p:txBody>
      </p:sp>
      <p:pic>
        <p:nvPicPr>
          <p:cNvPr id="5" name="Picture 2" descr="C:\Documents and Settings\ACTIF\Mes documents\CP Hydro\Back up\Suivi Technique CP EHA\3.1.Afrimad\Madagascar\Produits de capitalisation Mada\Blog EHA\logo U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958994" y="382263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878839" y="1757858"/>
            <a:ext cx="7376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Atelier 10 et 11 Novembre 2015, </a:t>
            </a:r>
            <a:r>
              <a:rPr lang="fr-FR" sz="2800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9655" y="2574382"/>
            <a:ext cx="1055077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AREA</a:t>
            </a:r>
            <a:r>
              <a:rPr lang="fr-FR" sz="3200" dirty="0" smtClean="0"/>
              <a:t> :</a:t>
            </a:r>
          </a:p>
          <a:p>
            <a:r>
              <a:rPr lang="fr-FR" sz="3200" dirty="0" smtClean="0"/>
              <a:t>Programme </a:t>
            </a:r>
            <a:r>
              <a:rPr lang="fr-FR" sz="3200" b="1" dirty="0" smtClean="0"/>
              <a:t>A</a:t>
            </a:r>
            <a:r>
              <a:rPr lang="fr-FR" sz="3200" dirty="0" smtClean="0"/>
              <a:t>ccès </a:t>
            </a:r>
            <a:r>
              <a:rPr lang="fr-FR" sz="3200" b="1" dirty="0" smtClean="0"/>
              <a:t>R</a:t>
            </a:r>
            <a:r>
              <a:rPr lang="fr-FR" sz="3200" dirty="0" smtClean="0"/>
              <a:t>ural à l’</a:t>
            </a:r>
            <a:r>
              <a:rPr lang="fr-FR" sz="3200" b="1" dirty="0" smtClean="0"/>
              <a:t>E</a:t>
            </a:r>
            <a:r>
              <a:rPr lang="fr-FR" sz="3200" dirty="0" smtClean="0"/>
              <a:t>au Potable et à l’</a:t>
            </a:r>
            <a:r>
              <a:rPr lang="fr-FR" sz="3200" b="1" dirty="0" smtClean="0"/>
              <a:t>A</a:t>
            </a:r>
            <a:r>
              <a:rPr lang="fr-FR" sz="3200" dirty="0" smtClean="0"/>
              <a:t>ssainissement</a:t>
            </a:r>
          </a:p>
          <a:p>
            <a:r>
              <a:rPr lang="fr-FR" sz="3200" dirty="0" smtClean="0"/>
              <a:t>financé par l’Union Européenne</a:t>
            </a:r>
          </a:p>
          <a:p>
            <a:r>
              <a:rPr lang="fr-FR" sz="3200" dirty="0" smtClean="0"/>
              <a:t>60 mois</a:t>
            </a:r>
          </a:p>
          <a:p>
            <a:r>
              <a:rPr lang="fr-FR" sz="3200" dirty="0" smtClean="0"/>
              <a:t>5 ONG (</a:t>
            </a:r>
            <a:r>
              <a:rPr lang="fr-FR" sz="2800" dirty="0" smtClean="0"/>
              <a:t>Inter Aide, </a:t>
            </a:r>
            <a:r>
              <a:rPr lang="fr-FR" sz="2800" dirty="0" err="1" smtClean="0"/>
              <a:t>Fikrifama</a:t>
            </a:r>
            <a:r>
              <a:rPr lang="fr-FR" sz="2800" dirty="0" smtClean="0"/>
              <a:t>, </a:t>
            </a:r>
            <a:r>
              <a:rPr lang="fr-FR" sz="2800" dirty="0" err="1" smtClean="0"/>
              <a:t>Gret</a:t>
            </a:r>
            <a:r>
              <a:rPr lang="fr-FR" sz="2800" dirty="0" smtClean="0"/>
              <a:t>, MEDAIR, </a:t>
            </a:r>
            <a:r>
              <a:rPr lang="fr-FR" sz="2800" dirty="0" err="1" smtClean="0"/>
              <a:t>Protos</a:t>
            </a:r>
            <a:r>
              <a:rPr lang="fr-FR" sz="2800" dirty="0" smtClean="0"/>
              <a:t>)</a:t>
            </a:r>
          </a:p>
          <a:p>
            <a:endParaRPr lang="fr-FR" sz="1100" dirty="0" smtClean="0"/>
          </a:p>
          <a:p>
            <a:r>
              <a:rPr lang="fr-FR" sz="3200" dirty="0" smtClean="0"/>
              <a:t>Objectifs : accélérer la réalisation des ODM</a:t>
            </a:r>
          </a:p>
          <a:p>
            <a:r>
              <a:rPr lang="fr-FR" sz="3200" dirty="0" smtClean="0"/>
              <a:t>Dans plus de 50 communes rurales dans 11 régions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6032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1090679"/>
            <a:ext cx="12192000" cy="738121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+mn-lt"/>
              </a:rPr>
              <a:t>OBJECTIFS DE L’ATELIER</a:t>
            </a:r>
            <a:endParaRPr lang="fr-F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07624" y="2082800"/>
            <a:ext cx="11237205" cy="1883272"/>
          </a:xfr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just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Centrer le débat sur le volet </a:t>
            </a:r>
            <a:r>
              <a:rPr lang="fr-FR" sz="3200" b="1" i="1" dirty="0" smtClean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Exploitation </a:t>
            </a:r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de la MO</a:t>
            </a:r>
          </a:p>
          <a:p>
            <a:pPr algn="just"/>
            <a:endParaRPr lang="fr-FR" sz="700" dirty="0" smtClean="0">
              <a:solidFill>
                <a:schemeClr val="accent5">
                  <a:lumMod val="50000"/>
                </a:schemeClr>
              </a:solidFill>
              <a:cs typeface="Segoe UI Light" panose="020B0502040204020203" pitchFamily="34" charset="0"/>
            </a:endParaRPr>
          </a:p>
          <a:p>
            <a:pPr algn="just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Partager les expériences des représentants des communes : succès, difficultés, perspectives</a:t>
            </a:r>
          </a:p>
          <a:p>
            <a:pPr algn="just"/>
            <a:endParaRPr lang="fr-FR" sz="700" dirty="0" smtClean="0">
              <a:solidFill>
                <a:schemeClr val="accent5">
                  <a:lumMod val="50000"/>
                </a:schemeClr>
              </a:solidFill>
              <a:cs typeface="Segoe UI Light" panose="020B0502040204020203" pitchFamily="34" charset="0"/>
            </a:endParaRPr>
          </a:p>
          <a:p>
            <a:pPr algn="just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Réfléchir </a:t>
            </a:r>
            <a:r>
              <a:rPr lang="fr-FR" sz="3200" dirty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de manière </a:t>
            </a:r>
            <a:r>
              <a:rPr lang="fr-FR" sz="3200" b="1" dirty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concrète</a:t>
            </a:r>
            <a:r>
              <a:rPr lang="fr-FR" sz="3200" dirty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 à des outils, indicateurs, moyens, </a:t>
            </a:r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services</a:t>
            </a:r>
          </a:p>
          <a:p>
            <a:pPr algn="just"/>
            <a:endParaRPr lang="fr-FR" sz="1000" dirty="0" smtClean="0">
              <a:solidFill>
                <a:schemeClr val="accent5">
                  <a:lumMod val="50000"/>
                </a:schemeClr>
              </a:solidFill>
              <a:cs typeface="Segoe UI Light" panose="020B0502040204020203" pitchFamily="34" charset="0"/>
            </a:endParaRPr>
          </a:p>
          <a:p>
            <a:pPr marL="0" indent="0" algn="just">
              <a:buNone/>
            </a:pPr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Tout cela sous trois axes…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253388"/>
            <a:ext cx="1219199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700" dirty="0" smtClean="0">
              <a:solidFill>
                <a:srgbClr val="0070C0"/>
              </a:solidFill>
            </a:endParaRPr>
          </a:p>
          <a:p>
            <a:pPr algn="ctr"/>
            <a:r>
              <a:rPr lang="fr-FR" sz="2100" dirty="0" smtClean="0">
                <a:solidFill>
                  <a:srgbClr val="0070C0"/>
                </a:solidFill>
              </a:rPr>
              <a:t>La gestion et le suivi des infrastructures dans le cadre de la Maîtrise d’Ouvrage Communale  en zones rurales</a:t>
            </a:r>
          </a:p>
          <a:p>
            <a:pPr algn="ctr"/>
            <a:endParaRPr lang="fr-FR" sz="700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6400196"/>
            <a:ext cx="11878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>
                <a:solidFill>
                  <a:schemeClr val="bg1">
                    <a:lumMod val="50000"/>
                  </a:schemeClr>
                </a:solidFill>
              </a:rPr>
              <a:t>Atelier AREA                 Rôle de la commune dans la gestion et le suivi des </a:t>
            </a:r>
            <a:r>
              <a:rPr lang="fr-FR" sz="1600" i="1" dirty="0" smtClean="0">
                <a:solidFill>
                  <a:schemeClr val="bg1">
                    <a:lumMod val="50000"/>
                  </a:schemeClr>
                </a:solidFill>
              </a:rPr>
              <a:t>ouvrages       		         </a:t>
            </a:r>
            <a:r>
              <a:rPr lang="fr-FR" sz="1600" i="1" dirty="0" smtClean="0">
                <a:solidFill>
                  <a:schemeClr val="bg1">
                    <a:lumMod val="50000"/>
                  </a:schemeClr>
                </a:solidFill>
              </a:rPr>
              <a:t>10 et 11 Novembre 2015, </a:t>
            </a:r>
            <a:r>
              <a:rPr lang="fr-FR" sz="1600" i="1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2" descr="C:\Documents and Settings\ACTIF\Mes documents\CP Hydro\Back up\Suivi Technique CP EHA\3.1.Afrimad\Madagascar\Produits de capitalisation Mada\Blog EHA\logo 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339573" y="6367036"/>
            <a:ext cx="562521" cy="3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7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1090679"/>
            <a:ext cx="12192000" cy="738121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+mn-lt"/>
              </a:rPr>
              <a:t>OBJECTIFS DE L’ATELIER</a:t>
            </a:r>
            <a:endParaRPr lang="fr-F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07624" y="2082800"/>
            <a:ext cx="11237205" cy="1883272"/>
          </a:xfr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pPr algn="just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Que dit le cadre légal, qu’est-ce qui a été déjà soulevé lors d’ateliers précédents ?</a:t>
            </a:r>
          </a:p>
          <a:p>
            <a:pPr algn="just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Quels sont les rôles de chaque acteurs ?</a:t>
            </a:r>
          </a:p>
          <a:p>
            <a:pPr algn="just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Quelles sont les besoins des communes, qu’est-ce qu’un STEAH, quel Suivi-Evaluation ?</a:t>
            </a:r>
          </a:p>
          <a:p>
            <a:pPr algn="just"/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cs typeface="Segoe UI Light" panose="020B0502040204020203" pitchFamily="34" charset="0"/>
              </a:rPr>
              <a:t>Comment les appuyer, comment améliorer la coordination 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253388"/>
            <a:ext cx="1219199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700" dirty="0" smtClean="0">
              <a:solidFill>
                <a:srgbClr val="0070C0"/>
              </a:solidFill>
            </a:endParaRPr>
          </a:p>
          <a:p>
            <a:pPr algn="ctr"/>
            <a:r>
              <a:rPr lang="fr-FR" sz="2100" dirty="0" smtClean="0">
                <a:solidFill>
                  <a:srgbClr val="0070C0"/>
                </a:solidFill>
              </a:rPr>
              <a:t>La gestion et le suivi des infrastructures dans le cadre de la Maîtrise d’Ouvrage Communale  en zones rurales</a:t>
            </a:r>
          </a:p>
          <a:p>
            <a:pPr algn="ctr"/>
            <a:endParaRPr lang="fr-FR" sz="700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6400196"/>
            <a:ext cx="11878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>
                <a:solidFill>
                  <a:schemeClr val="bg1">
                    <a:lumMod val="50000"/>
                  </a:schemeClr>
                </a:solidFill>
              </a:rPr>
              <a:t>Atelier AREA                 Rôle de la commune dans la gestion et le suivi des </a:t>
            </a:r>
            <a:r>
              <a:rPr lang="fr-FR" sz="1600" i="1" dirty="0" smtClean="0">
                <a:solidFill>
                  <a:schemeClr val="bg1">
                    <a:lumMod val="50000"/>
                  </a:schemeClr>
                </a:solidFill>
              </a:rPr>
              <a:t>ouvrages       		         </a:t>
            </a:r>
            <a:r>
              <a:rPr lang="fr-FR" sz="1600" i="1" dirty="0" smtClean="0">
                <a:solidFill>
                  <a:schemeClr val="bg1">
                    <a:lumMod val="50000"/>
                  </a:schemeClr>
                </a:solidFill>
              </a:rPr>
              <a:t>10 et 11 Novembre 2015, </a:t>
            </a:r>
            <a:r>
              <a:rPr lang="fr-FR" sz="1600" i="1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2" descr="C:\Documents and Settings\ACTIF\Mes documents\CP Hydro\Back up\Suivi Technique CP EHA\3.1.Afrimad\Madagascar\Produits de capitalisation Mada\Blog EHA\logo 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339573" y="6367036"/>
            <a:ext cx="562521" cy="3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1017" y="188854"/>
            <a:ext cx="12192000" cy="1011986"/>
          </a:xfr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+mn-lt"/>
              </a:rPr>
              <a:t>PROGRAMME de l’Atelier</a:t>
            </a:r>
            <a:br>
              <a:rPr lang="fr-FR" sz="3200" dirty="0">
                <a:solidFill>
                  <a:schemeClr val="bg1"/>
                </a:solidFill>
                <a:latin typeface="+mn-lt"/>
              </a:rPr>
            </a:br>
            <a:r>
              <a:rPr lang="fr-FR" sz="3200" dirty="0">
                <a:solidFill>
                  <a:schemeClr val="bg1"/>
                </a:solidFill>
                <a:latin typeface="+mn-lt"/>
              </a:rPr>
              <a:t>du 11 Novembre 2015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21172"/>
            <a:ext cx="10515600" cy="4725032"/>
          </a:xfrm>
          <a:blipFill>
            <a:blip r:embed="rId2"/>
            <a:tile tx="0" ty="0" sx="100000" sy="100000" flip="none" algn="tl"/>
          </a:blipFill>
          <a:ln w="571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fr-F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fr-FR" sz="4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Matinée </a:t>
            </a:r>
            <a:r>
              <a:rPr lang="fr-FR" sz="41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</a:t>
            </a:r>
          </a:p>
          <a:p>
            <a:pPr marL="0" indent="0" algn="just">
              <a:buNone/>
            </a:pPr>
            <a:endParaRPr lang="fr-FR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8h30 </a:t>
            </a: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– </a:t>
            </a: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9h10 </a:t>
            </a: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: Session 1 : Présentation générale </a:t>
            </a:r>
            <a:endParaRPr lang="fr-FR" b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9h10 – 10h30 : </a:t>
            </a: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Session 2 : </a:t>
            </a: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Cadrage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10h30 – 11h00 : Pause  café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11h00 – </a:t>
            </a: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12h15 : </a:t>
            </a: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Session 3 : Partage </a:t>
            </a: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d’Expériences</a:t>
            </a:r>
          </a:p>
          <a:p>
            <a:pPr marL="0" indent="0" algn="just">
              <a:buNone/>
            </a:pPr>
            <a:endParaRPr lang="fr-FR" b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Après-midi :</a:t>
            </a:r>
          </a:p>
          <a:p>
            <a:pPr marL="0" indent="0" algn="just">
              <a:buNone/>
            </a:pPr>
            <a:endParaRPr lang="fr-FR" b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13h30 – </a:t>
            </a: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15h30 : </a:t>
            </a: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Session 4 : Travaux de </a:t>
            </a: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groupe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15h30 – 16h00 : Pause  café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16h00 </a:t>
            </a: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– </a:t>
            </a: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17h30 : </a:t>
            </a: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Session 5 : Restitution des travaux en groupes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7504" y="6400196"/>
            <a:ext cx="11878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>
                <a:solidFill>
                  <a:schemeClr val="bg1">
                    <a:lumMod val="50000"/>
                  </a:schemeClr>
                </a:solidFill>
              </a:rPr>
              <a:t>Atelier AREA                 Rôle de la commune dans la gestion et le suivi des </a:t>
            </a:r>
            <a:r>
              <a:rPr lang="fr-FR" sz="1600" i="1" dirty="0" smtClean="0">
                <a:solidFill>
                  <a:schemeClr val="bg1">
                    <a:lumMod val="50000"/>
                  </a:schemeClr>
                </a:solidFill>
              </a:rPr>
              <a:t>ouvrages       		         </a:t>
            </a:r>
            <a:r>
              <a:rPr lang="fr-FR" sz="1600" i="1" dirty="0" smtClean="0">
                <a:solidFill>
                  <a:schemeClr val="bg1">
                    <a:lumMod val="50000"/>
                  </a:schemeClr>
                </a:solidFill>
              </a:rPr>
              <a:t>10 et 11 Novembre 2015, </a:t>
            </a:r>
            <a:r>
              <a:rPr lang="fr-FR" sz="1600" i="1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2" descr="C:\Documents and Settings\ACTIF\Mes documents\CP Hydro\Back up\Suivi Technique CP EHA\3.1.Afrimad\Madagascar\Produits de capitalisation Mada\Blog EHA\logo 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339573" y="6367036"/>
            <a:ext cx="562521" cy="3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4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>
                <a:latin typeface="+mn-lt"/>
              </a:rPr>
              <a:t>ORGANISATION TRAVAUX DE GROUPE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84733"/>
            <a:ext cx="10515600" cy="3789802"/>
          </a:xfrm>
          <a:blipFill>
            <a:blip r:embed="rId2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514350" indent="-514350" algn="just">
              <a:spcAft>
                <a:spcPts val="2000"/>
              </a:spcAft>
              <a:buFont typeface="+mj-lt"/>
              <a:buAutoNum type="arabicPeriod"/>
            </a:pPr>
            <a:endParaRPr lang="fr-FR" sz="100" b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514350" indent="-514350" algn="just">
              <a:spcBef>
                <a:spcPts val="0"/>
              </a:spcBef>
              <a:spcAft>
                <a:spcPts val="2000"/>
              </a:spcAft>
              <a:buFont typeface="+mj-lt"/>
              <a:buAutoNum type="arabicPeriod"/>
            </a:pP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Répartition des participants en 6 groupes mixtes </a:t>
            </a: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de 8 à 9 </a:t>
            </a: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personnes</a:t>
            </a:r>
          </a:p>
          <a:p>
            <a:pPr marL="514350" indent="-514350" algn="just">
              <a:spcAft>
                <a:spcPts val="2000"/>
              </a:spcAft>
              <a:buFont typeface="+mj-lt"/>
              <a:buAutoNum type="arabicPeriod"/>
            </a:pP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Chaque groupe composé de représentants de </a:t>
            </a: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Communes</a:t>
            </a:r>
            <a:r>
              <a:rPr lang="fr-F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, techniciens, Ministères, </a:t>
            </a: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DREAH, ONG</a:t>
            </a:r>
          </a:p>
          <a:p>
            <a:pPr marL="514350" indent="-514350" algn="just">
              <a:spcAft>
                <a:spcPts val="2000"/>
              </a:spcAft>
              <a:buFont typeface="+mj-lt"/>
              <a:buAutoNum type="arabicPeriod"/>
            </a:pPr>
            <a:r>
              <a:rPr lang="fr-FR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Chaque groupe désigne un Président – Facilitateur, un secrétaire et un rapporteur</a:t>
            </a:r>
          </a:p>
        </p:txBody>
      </p:sp>
    </p:spTree>
    <p:extLst>
      <p:ext uri="{BB962C8B-B14F-4D97-AF65-F5344CB8AC3E}">
        <p14:creationId xmlns:p14="http://schemas.microsoft.com/office/powerpoint/2010/main" val="8284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5149" y="1594270"/>
            <a:ext cx="10515600" cy="4689475"/>
          </a:xfrm>
          <a:blipFill>
            <a:blip r:embed="rId2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fr-FR" sz="200" i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just">
              <a:buNone/>
            </a:pPr>
            <a:r>
              <a:rPr lang="fr-FR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Trois thèmes :</a:t>
            </a:r>
          </a:p>
          <a:p>
            <a:pPr marL="0" indent="0" algn="just">
              <a:buNone/>
            </a:pPr>
            <a:endParaRPr lang="fr-FR" sz="300" i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Suivi technique et </a:t>
            </a:r>
            <a:r>
              <a:rPr lang="fr-FR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financier </a:t>
            </a:r>
            <a:r>
              <a:rPr lang="fr-FR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des gestionnaires délégués (comités eau/privés) (programmation, réalisation, indicateurs)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fr-FR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Rôle et prérogatives des acteurs impliqués sur le suivi des infrastructures (qui, quoi, quand, comment ?)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fr-FR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3600" dirty="0">
                <a:latin typeface="Segoe UI Light" panose="020B0502040204020203" pitchFamily="34" charset="0"/>
                <a:cs typeface="Segoe UI Light" panose="020B0502040204020203" pitchFamily="34" charset="0"/>
              </a:rPr>
              <a:t>Le bon fonctionnement de la gestion communale et du suivi des infrastructures (financement, fréquence de suivi, maintenance, approvisionnement en pièces détachées)</a:t>
            </a:r>
          </a:p>
          <a:p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990600" y="142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b="1" dirty="0" smtClean="0">
                <a:latin typeface="+mn-lt"/>
              </a:rPr>
              <a:t>ORGANISATION TRAVAUX DE GROUPE</a:t>
            </a:r>
            <a:endParaRPr lang="fr-FR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713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339</Words>
  <Application>Microsoft Office PowerPoint</Application>
  <PresentationFormat>Personnalisé</PresentationFormat>
  <Paragraphs>58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Rôle de la commune dans la gestion et le suivi des ouvrages</vt:lpstr>
      <vt:lpstr>OBJECTIFS DE L’ATELIER</vt:lpstr>
      <vt:lpstr>OBJECTIFS DE L’ATELIER</vt:lpstr>
      <vt:lpstr>PROGRAMME de l’Atelier du 11 Novembre 2015</vt:lpstr>
      <vt:lpstr>ORGANISATION TRAVAUX DE GROUPE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OBJECTIFS DE L’ATELIER</dc:title>
  <dc:creator>GASY DATA</dc:creator>
  <cp:lastModifiedBy>Capi EHA</cp:lastModifiedBy>
  <cp:revision>30</cp:revision>
  <dcterms:created xsi:type="dcterms:W3CDTF">2015-11-08T15:26:23Z</dcterms:created>
  <dcterms:modified xsi:type="dcterms:W3CDTF">2015-11-19T14:36:53Z</dcterms:modified>
</cp:coreProperties>
</file>